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525" r:id="rId2"/>
    <p:sldId id="259" r:id="rId3"/>
    <p:sldId id="260" r:id="rId4"/>
    <p:sldId id="262" r:id="rId5"/>
    <p:sldId id="263" r:id="rId6"/>
    <p:sldId id="264" r:id="rId7"/>
    <p:sldId id="277" r:id="rId8"/>
    <p:sldId id="527" r:id="rId9"/>
    <p:sldId id="555" r:id="rId10"/>
    <p:sldId id="317" r:id="rId11"/>
    <p:sldId id="556" r:id="rId12"/>
    <p:sldId id="528" r:id="rId13"/>
    <p:sldId id="557" r:id="rId14"/>
    <p:sldId id="549" r:id="rId15"/>
    <p:sldId id="342" r:id="rId16"/>
    <p:sldId id="258" r:id="rId17"/>
    <p:sldId id="343" r:id="rId18"/>
    <p:sldId id="558" r:id="rId19"/>
    <p:sldId id="485" r:id="rId20"/>
    <p:sldId id="478" r:id="rId21"/>
    <p:sldId id="576" r:id="rId22"/>
    <p:sldId id="444" r:id="rId23"/>
    <p:sldId id="445" r:id="rId24"/>
    <p:sldId id="465" r:id="rId25"/>
    <p:sldId id="358" r:id="rId26"/>
    <p:sldId id="588" r:id="rId27"/>
    <p:sldId id="270" r:id="rId28"/>
    <p:sldId id="526" r:id="rId29"/>
    <p:sldId id="529" r:id="rId30"/>
    <p:sldId id="565" r:id="rId31"/>
    <p:sldId id="450" r:id="rId32"/>
    <p:sldId id="448" r:id="rId33"/>
    <p:sldId id="449" r:id="rId34"/>
    <p:sldId id="566" r:id="rId35"/>
    <p:sldId id="532" r:id="rId36"/>
    <p:sldId id="395" r:id="rId37"/>
    <p:sldId id="394" r:id="rId38"/>
    <p:sldId id="396" r:id="rId39"/>
    <p:sldId id="398" r:id="rId40"/>
    <p:sldId id="416" r:id="rId41"/>
    <p:sldId id="486" r:id="rId42"/>
    <p:sldId id="420" r:id="rId43"/>
    <p:sldId id="421" r:id="rId44"/>
    <p:sldId id="424" r:id="rId45"/>
    <p:sldId id="422" r:id="rId46"/>
    <p:sldId id="291" r:id="rId47"/>
    <p:sldId id="533" r:id="rId48"/>
    <p:sldId id="386" r:id="rId49"/>
    <p:sldId id="387" r:id="rId50"/>
    <p:sldId id="561" r:id="rId51"/>
    <p:sldId id="388" r:id="rId52"/>
    <p:sldId id="293" r:id="rId53"/>
    <p:sldId id="489" r:id="rId54"/>
    <p:sldId id="494" r:id="rId55"/>
    <p:sldId id="389" r:id="rId56"/>
    <p:sldId id="551" r:id="rId57"/>
    <p:sldId id="505" r:id="rId58"/>
    <p:sldId id="577" r:id="rId59"/>
    <p:sldId id="578" r:id="rId60"/>
    <p:sldId id="275" r:id="rId61"/>
    <p:sldId id="273" r:id="rId62"/>
    <p:sldId id="579" r:id="rId63"/>
    <p:sldId id="279" r:id="rId64"/>
    <p:sldId id="274" r:id="rId65"/>
    <p:sldId id="580" r:id="rId66"/>
    <p:sldId id="469" r:id="rId67"/>
    <p:sldId id="553" r:id="rId68"/>
    <p:sldId id="390" r:id="rId69"/>
    <p:sldId id="502" r:id="rId70"/>
    <p:sldId id="568" r:id="rId71"/>
    <p:sldId id="493" r:id="rId72"/>
    <p:sldId id="542" r:id="rId73"/>
    <p:sldId id="520" r:id="rId74"/>
    <p:sldId id="266" r:id="rId75"/>
    <p:sldId id="272" r:id="rId76"/>
    <p:sldId id="581" r:id="rId77"/>
    <p:sldId id="488" r:id="rId78"/>
    <p:sldId id="392" r:id="rId79"/>
    <p:sldId id="554" r:id="rId80"/>
    <p:sldId id="433" r:id="rId81"/>
    <p:sldId id="434" r:id="rId82"/>
    <p:sldId id="435" r:id="rId83"/>
    <p:sldId id="462" r:id="rId84"/>
    <p:sldId id="436" r:id="rId85"/>
    <p:sldId id="582" r:id="rId86"/>
    <p:sldId id="583" r:id="rId87"/>
    <p:sldId id="585" r:id="rId88"/>
    <p:sldId id="523" r:id="rId89"/>
    <p:sldId id="473" r:id="rId90"/>
    <p:sldId id="437" r:id="rId91"/>
    <p:sldId id="569" r:id="rId92"/>
    <p:sldId id="500" r:id="rId93"/>
    <p:sldId id="482" r:id="rId94"/>
    <p:sldId id="484" r:id="rId95"/>
    <p:sldId id="586" r:id="rId96"/>
    <p:sldId id="257" r:id="rId97"/>
    <p:sldId id="305" r:id="rId98"/>
    <p:sldId id="584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0000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8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3DE6-E4BE-4046-A6BD-657B1F4D7C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DF2C0-E490-704E-8879-0EE633F8CE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3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5.png"/><Relationship Id="rId4" Type="http://schemas.openxmlformats.org/officeDocument/2006/relationships/image" Target="../media/image7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76.png"/><Relationship Id="rId5" Type="http://schemas.openxmlformats.org/officeDocument/2006/relationships/image" Target="../media/image94.jpeg"/><Relationship Id="rId10" Type="http://schemas.openxmlformats.org/officeDocument/2006/relationships/image" Target="../media/image99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jpeg"/><Relationship Id="rId7" Type="http://schemas.openxmlformats.org/officeDocument/2006/relationships/image" Target="../media/image106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tiff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068"/>
            <a:ext cx="9144000" cy="23876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8900" b="1" dirty="0"/>
              <a:t>Plants aren’t dumb</a:t>
            </a:r>
            <a:br>
              <a:rPr lang="en-US" dirty="0"/>
            </a:br>
            <a:r>
              <a:rPr lang="en-US" sz="4400" dirty="0">
                <a:solidFill>
                  <a:srgbClr val="011893"/>
                </a:solidFill>
              </a:rPr>
              <a:t>Using optimality theory to understand big questions in plant ecophysiology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620" y="3820006"/>
            <a:ext cx="6108758" cy="2236237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endParaRPr lang="en-US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8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words: plants provide </a:t>
            </a:r>
            <a:r>
              <a:rPr lang="en-US" dirty="0">
                <a:solidFill>
                  <a:srgbClr val="7030A0"/>
                </a:solidFill>
              </a:rPr>
              <a:t>ecosystem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434B9F-F5C0-5E45-BA74-A7D9BCC55EF2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FEDD1-E890-E043-9847-D15D5515D4C9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5EEBB-BDD2-EA4C-9FA4-51A1F1D11469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42E65-2115-864A-81B8-1935FE51E0B1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50261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1204-EA34-E541-86A4-7396945F1ACB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117015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158255" y="4991360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0C568-8195-E144-BAF2-85D85A6313D9}"/>
              </a:ext>
            </a:extLst>
          </p:cNvPr>
          <p:cNvSpPr/>
          <p:nvPr/>
        </p:nvSpPr>
        <p:spPr>
          <a:xfrm rot="18085956">
            <a:off x="5013957" y="4476922"/>
            <a:ext cx="1048870" cy="1185019"/>
          </a:xfrm>
          <a:prstGeom prst="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stCxn id="8" idx="1"/>
            <a:endCxn id="9" idx="3"/>
          </p:cNvCxnSpPr>
          <p:nvPr/>
        </p:nvCxnSpPr>
        <p:spPr>
          <a:xfrm>
            <a:off x="5530827" y="3666009"/>
            <a:ext cx="857156" cy="1076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408565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2624163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FF0000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49524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6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 An example…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7149" y="6488668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69B47E-5C70-8545-A6FE-09DEF6B6E0D6}"/>
              </a:ext>
            </a:extLst>
          </p:cNvPr>
          <p:cNvSpPr txBox="1"/>
          <p:nvPr/>
        </p:nvSpPr>
        <p:spPr>
          <a:xfrm>
            <a:off x="9087694" y="3064222"/>
            <a:ext cx="2420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small percentage change in photosynthesis can have large consequences for climate</a:t>
            </a:r>
          </a:p>
        </p:txBody>
      </p:sp>
    </p:spTree>
    <p:extLst>
      <p:ext uri="{BB962C8B-B14F-4D97-AF65-F5344CB8AC3E}">
        <p14:creationId xmlns:p14="http://schemas.microsoft.com/office/powerpoint/2010/main" val="119196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58989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</p:spTree>
    <p:extLst>
      <p:ext uri="{BB962C8B-B14F-4D97-AF65-F5344CB8AC3E}">
        <p14:creationId xmlns:p14="http://schemas.microsoft.com/office/powerpoint/2010/main" val="68251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0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927254" y="6488668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prep)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Theoretical models for photosynthesis exist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4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Why the uncertainty?</a:t>
            </a:r>
            <a:r>
              <a:rPr lang="en-US" dirty="0"/>
              <a:t> Long-term responses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</p:spTree>
    <p:extLst>
      <p:ext uri="{BB962C8B-B14F-4D97-AF65-F5344CB8AC3E}">
        <p14:creationId xmlns:p14="http://schemas.microsoft.com/office/powerpoint/2010/main" val="2583283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D91D5FE1-E1E6-1545-BC06-1AD5F7A2F559}"/>
              </a:ext>
            </a:extLst>
          </p:cNvPr>
          <p:cNvSpPr/>
          <p:nvPr/>
        </p:nvSpPr>
        <p:spPr>
          <a:xfrm>
            <a:off x="4026161" y="211300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685B-7D73-F046-A16E-D465519A4E7D}"/>
              </a:ext>
            </a:extLst>
          </p:cNvPr>
          <p:cNvSpPr txBox="1"/>
          <p:nvPr/>
        </p:nvSpPr>
        <p:spPr>
          <a:xfrm>
            <a:off x="4340909" y="355090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3727541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</p:spTree>
    <p:extLst>
      <p:ext uri="{BB962C8B-B14F-4D97-AF65-F5344CB8AC3E}">
        <p14:creationId xmlns:p14="http://schemas.microsoft.com/office/powerpoint/2010/main" val="3356872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3012" y="1907303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11893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1907303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Acclimated to low 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55" y="2168913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611" y="2168913"/>
            <a:ext cx="45720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8957B7-3CFC-9345-8C20-DF08977A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Acclimation: an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AB900-405B-C14C-ADF2-622BB5585A42}"/>
              </a:ext>
            </a:extLst>
          </p:cNvPr>
          <p:cNvCxnSpPr/>
          <p:nvPr/>
        </p:nvCxnSpPr>
        <p:spPr>
          <a:xfrm flipV="1">
            <a:off x="3962400" y="3643745"/>
            <a:ext cx="0" cy="1898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754B4D-D408-0349-9760-DA62774653D5}"/>
              </a:ext>
            </a:extLst>
          </p:cNvPr>
          <p:cNvCxnSpPr>
            <a:cxnSpLocks/>
          </p:cNvCxnSpPr>
          <p:nvPr/>
        </p:nvCxnSpPr>
        <p:spPr>
          <a:xfrm flipV="1">
            <a:off x="8049489" y="4668982"/>
            <a:ext cx="0" cy="872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0DC352-F631-8C43-8EEE-2D8678BB83C1}"/>
              </a:ext>
            </a:extLst>
          </p:cNvPr>
          <p:cNvSpPr txBox="1"/>
          <p:nvPr/>
        </p:nvSpPr>
        <p:spPr>
          <a:xfrm>
            <a:off x="609600" y="6317673"/>
            <a:ext cx="955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Photosynthesis peaks a light level close to the level the leaf is acclimated to</a:t>
            </a:r>
          </a:p>
        </p:txBody>
      </p:sp>
    </p:spTree>
    <p:extLst>
      <p:ext uri="{BB962C8B-B14F-4D97-AF65-F5344CB8AC3E}">
        <p14:creationId xmlns:p14="http://schemas.microsoft.com/office/powerpoint/2010/main" val="848472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761040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4564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7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br>
              <a:rPr lang="en-US" dirty="0"/>
            </a:br>
            <a:r>
              <a:rPr lang="en-US" dirty="0">
                <a:solidFill>
                  <a:srgbClr val="011893"/>
                </a:solidFill>
              </a:rPr>
              <a:t>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2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  <a:p>
            <a:pPr lvl="1"/>
            <a:r>
              <a:rPr lang="en-US" dirty="0">
                <a:solidFill>
                  <a:srgbClr val="011893"/>
                </a:solidFill>
              </a:rPr>
              <a:t>Reliance on statistical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307214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Inability to test mechanisms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24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851305"/>
            <a:ext cx="10515600" cy="317992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So, we developed a mechanistic model of photosynthetic acclimation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>
                <a:solidFill>
                  <a:srgbClr val="011893"/>
                </a:solidFill>
              </a:rPr>
              <a:t> </a:t>
            </a:r>
            <a:r>
              <a:rPr lang="en-US" sz="4800" dirty="0"/>
              <a:t>of plant physiological theory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83E8F-D068-D74D-A64F-CE2D3C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17414"/>
            <a:ext cx="6807476" cy="2307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08AC9-0BBD-974A-A98E-4AEAA18B9D30}"/>
              </a:ext>
            </a:extLst>
          </p:cNvPr>
          <p:cNvSpPr txBox="1"/>
          <p:nvPr/>
        </p:nvSpPr>
        <p:spPr>
          <a:xfrm>
            <a:off x="10025638" y="6455539"/>
            <a:ext cx="216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Harrison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561554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Optimization: 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Optimally, plants will maintain fastest rate of photosynthesis at the lowest summed resource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189977" y="6488668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</a:t>
            </a:r>
          </a:p>
        </p:txBody>
      </p:sp>
    </p:spTree>
    <p:extLst>
      <p:ext uri="{BB962C8B-B14F-4D97-AF65-F5344CB8AC3E}">
        <p14:creationId xmlns:p14="http://schemas.microsoft.com/office/powerpoint/2010/main" val="97391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</p:spTree>
    <p:extLst>
      <p:ext uri="{BB962C8B-B14F-4D97-AF65-F5344CB8AC3E}">
        <p14:creationId xmlns:p14="http://schemas.microsoft.com/office/powerpoint/2010/main" val="39517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7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/>
              <a:t>, </a:t>
            </a:r>
          </a:p>
          <a:p>
            <a:r>
              <a:rPr lang="en-US" sz="4400" dirty="0"/>
              <a:t>				     photosynthetic biochemistry}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4375F-2ECA-8146-978F-2F5F16D62528}"/>
              </a:ext>
            </a:extLst>
          </p:cNvPr>
          <p:cNvSpPr txBox="1"/>
          <p:nvPr/>
        </p:nvSpPr>
        <p:spPr>
          <a:xfrm>
            <a:off x="6477288" y="6488668"/>
            <a:ext cx="581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(2014); Wang et al. (2017); Smith et al.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58D38-2D2D-B74C-942F-29C2FE73E67B}"/>
              </a:ext>
            </a:extLst>
          </p:cNvPr>
          <p:cNvSpPr txBox="1"/>
          <p:nvPr/>
        </p:nvSpPr>
        <p:spPr>
          <a:xfrm>
            <a:off x="1830504" y="5052944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THIS IF YOU ARE INTERESTED]</a:t>
            </a:r>
          </a:p>
        </p:txBody>
      </p:sp>
    </p:spTree>
    <p:extLst>
      <p:ext uri="{BB962C8B-B14F-4D97-AF65-F5344CB8AC3E}">
        <p14:creationId xmlns:p14="http://schemas.microsoft.com/office/powerpoint/2010/main" val="46057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Photosynthesis = </a:t>
            </a:r>
            <a:r>
              <a:rPr lang="en-US" sz="4400" i="1" dirty="0"/>
              <a:t>f</a:t>
            </a:r>
            <a:r>
              <a:rPr lang="en-US" sz="4400" dirty="0"/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32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1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Plant biochemistry setup will aim for equal limitation by all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61E9D-5D9F-E246-8801-5B9ADCECEB25}"/>
              </a:ext>
            </a:extLst>
          </p:cNvPr>
          <p:cNvSpPr txBox="1"/>
          <p:nvPr/>
        </p:nvSpPr>
        <p:spPr>
          <a:xfrm>
            <a:off x="2690191" y="6312385"/>
            <a:ext cx="602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[TALK TO ME LATER ABOUT THE MATHS]</a:t>
            </a:r>
          </a:p>
        </p:txBody>
      </p:sp>
    </p:spTree>
    <p:extLst>
      <p:ext uri="{BB962C8B-B14F-4D97-AF65-F5344CB8AC3E}">
        <p14:creationId xmlns:p14="http://schemas.microsoft.com/office/powerpoint/2010/main" val="1551383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269-8B2C-B845-B4E6-10EDE8B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Biochemistry trait</a:t>
            </a:r>
            <a:br>
              <a:rPr lang="en-US" dirty="0"/>
            </a:br>
            <a:r>
              <a:rPr lang="en-US" dirty="0"/>
              <a:t>The maximum rate of Rubisco carboxylation (</a:t>
            </a:r>
            <a:r>
              <a:rPr lang="en-US" i="1" dirty="0" err="1">
                <a:solidFill>
                  <a:srgbClr val="011893"/>
                </a:solidFill>
              </a:rPr>
              <a:t>V</a:t>
            </a:r>
            <a:r>
              <a:rPr lang="en-US" baseline="-25000" dirty="0" err="1">
                <a:solidFill>
                  <a:srgbClr val="011893"/>
                </a:solidFill>
              </a:rPr>
              <a:t>cmax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302AC-BCAE-5743-98C7-B877F4D1D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A7696-BB68-0144-BB52-D3C03FD067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9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B8EEF-893F-8A43-A438-B6E42F70B0B7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83761-BAA1-0243-8062-791C68C945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4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0E1F4-CBC0-D747-BECE-14C58C766936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D000D-7129-C04B-9A80-405EA919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2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3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soil N limitation because Rubisco requires a lot of N</a:t>
            </a:r>
            <a:endParaRPr lang="en-US" sz="3600" dirty="0">
              <a:solidFill>
                <a:srgbClr val="01189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D5116-E8D4-F043-A3E4-DE0B345320A0}"/>
              </a:ext>
            </a:extLst>
          </p:cNvPr>
          <p:cNvSpPr txBox="1"/>
          <p:nvPr/>
        </p:nvSpPr>
        <p:spPr>
          <a:xfrm>
            <a:off x="7804837" y="6488668"/>
            <a:ext cx="43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(2019); 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DA74-592A-834D-B8D0-3CAE888456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4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98" y="2129421"/>
            <a:ext cx="8591415" cy="4218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1B8A2-771B-DE48-B3AA-074713D6ED9A}"/>
              </a:ext>
            </a:extLst>
          </p:cNvPr>
          <p:cNvSpPr/>
          <p:nvPr/>
        </p:nvSpPr>
        <p:spPr>
          <a:xfrm>
            <a:off x="9742714" y="4724400"/>
            <a:ext cx="97972" cy="13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theory as a null model to explore acclimation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B66-13B8-0142-A4AD-B6F96B19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509B-9FA1-574D-9391-21FDE78F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Is photosynthesis </a:t>
            </a:r>
            <a:r>
              <a:rPr lang="en-US" sz="3600" dirty="0">
                <a:solidFill>
                  <a:srgbClr val="011893"/>
                </a:solidFill>
              </a:rPr>
              <a:t>optimized</a:t>
            </a:r>
            <a:r>
              <a:rPr lang="en-US" sz="3600" dirty="0"/>
              <a:t> to the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do plants acclimate to </a:t>
            </a:r>
            <a:r>
              <a:rPr lang="en-US" sz="3600" dirty="0">
                <a:solidFill>
                  <a:srgbClr val="011893"/>
                </a:solidFill>
              </a:rPr>
              <a:t>soil nitrogen</a:t>
            </a:r>
            <a:r>
              <a:rPr lang="en-US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does acclimation mean for </a:t>
            </a:r>
            <a:r>
              <a:rPr lang="en-US" sz="3600" dirty="0">
                <a:solidFill>
                  <a:srgbClr val="011893"/>
                </a:solidFill>
              </a:rPr>
              <a:t>future</a:t>
            </a:r>
            <a:r>
              <a:rPr lang="en-US" sz="3600" dirty="0"/>
              <a:t> terrestrial biogeochemical cycling?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When is </a:t>
            </a:r>
            <a:r>
              <a:rPr lang="en-US" sz="3600" dirty="0">
                <a:solidFill>
                  <a:srgbClr val="011893"/>
                </a:solidFill>
              </a:rPr>
              <a:t>C</a:t>
            </a:r>
            <a:r>
              <a:rPr lang="en-US" sz="3600" baseline="-25000" dirty="0">
                <a:solidFill>
                  <a:srgbClr val="011893"/>
                </a:solidFill>
              </a:rPr>
              <a:t>4</a:t>
            </a:r>
            <a:r>
              <a:rPr lang="en-US" sz="3600" dirty="0"/>
              <a:t> photosynthesis an advantage over C</a:t>
            </a:r>
            <a:r>
              <a:rPr lang="en-US" sz="3600" baseline="-25000" dirty="0"/>
              <a:t>3</a:t>
            </a:r>
            <a:r>
              <a:rPr lang="en-US" sz="3600" dirty="0"/>
              <a:t> photosynthesis?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9408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17AF1-4E36-2C41-BF89-A11F2115C641}"/>
              </a:ext>
            </a:extLst>
          </p:cNvPr>
          <p:cNvSpPr/>
          <p:nvPr/>
        </p:nvSpPr>
        <p:spPr>
          <a:xfrm>
            <a:off x="2195846" y="734457"/>
            <a:ext cx="4079631" cy="4977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03" y="36512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3C0D0-3246-974E-A73A-B59D8A91CE09}"/>
              </a:ext>
            </a:extLst>
          </p:cNvPr>
          <p:cNvSpPr txBox="1"/>
          <p:nvPr/>
        </p:nvSpPr>
        <p:spPr>
          <a:xfrm>
            <a:off x="7713785" y="2895600"/>
            <a:ext cx="308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Optimal </a:t>
            </a:r>
            <a:r>
              <a:rPr lang="en-US" sz="3600" i="1" dirty="0" err="1">
                <a:solidFill>
                  <a:srgbClr val="FF0000"/>
                </a:solidFill>
              </a:rPr>
              <a:t>V</a:t>
            </a:r>
            <a:r>
              <a:rPr lang="en-US" sz="3600" baseline="-25000" dirty="0" err="1">
                <a:solidFill>
                  <a:srgbClr val="FF0000"/>
                </a:solidFill>
              </a:rPr>
              <a:t>cmax</a:t>
            </a:r>
            <a:r>
              <a:rPr lang="en-US" sz="3600" dirty="0">
                <a:solidFill>
                  <a:srgbClr val="FF0000"/>
                </a:solidFill>
              </a:rPr>
              <a:t> is similar to observed values</a:t>
            </a:r>
          </a:p>
        </p:txBody>
      </p:sp>
    </p:spTree>
    <p:extLst>
      <p:ext uri="{BB962C8B-B14F-4D97-AF65-F5344CB8AC3E}">
        <p14:creationId xmlns:p14="http://schemas.microsoft.com/office/powerpoint/2010/main" val="2981864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YES! Photosynthesis acclimates spatially as expected from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AA-8F98-154B-89ED-CCE57CA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larger scale impacts of acclimation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6391E2D-6CE0-B14A-A8D6-347A71A92A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60020"/>
            <a:ext cx="4065270" cy="4065270"/>
          </a:xfrm>
          <a:prstGeom prst="rect">
            <a:avLst/>
          </a:prstGeom>
        </p:spPr>
      </p:pic>
      <p:pic>
        <p:nvPicPr>
          <p:cNvPr id="2050" name="Picture 2" descr="Science at the Top - Rocky Mountain Biological Laboratory">
            <a:extLst>
              <a:ext uri="{FF2B5EF4-FFF2-40B4-BE49-F238E27FC236}">
                <a16:creationId xmlns:a16="http://schemas.microsoft.com/office/drawing/2014/main" id="{176A9604-80BE-2343-9464-277C3E73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5619" y="1873124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tree, outdoor, green, plant&#10;&#10;Description automatically generated">
            <a:extLst>
              <a:ext uri="{FF2B5EF4-FFF2-40B4-BE49-F238E27FC236}">
                <a16:creationId xmlns:a16="http://schemas.microsoft.com/office/drawing/2014/main" id="{1C39386A-0B69-3041-BB20-2F732A34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30" y="3486024"/>
            <a:ext cx="3316385" cy="2487288"/>
          </a:xfrm>
          <a:prstGeom prst="rect">
            <a:avLst/>
          </a:prstGeom>
        </p:spPr>
      </p:pic>
      <p:pic>
        <p:nvPicPr>
          <p:cNvPr id="15" name="Picture 14" descr="A picture containing mountain, sky, outdoor, grass&#10;&#10;Description automatically generated">
            <a:extLst>
              <a:ext uri="{FF2B5EF4-FFF2-40B4-BE49-F238E27FC236}">
                <a16:creationId xmlns:a16="http://schemas.microsoft.com/office/drawing/2014/main" id="{2106DF07-74C3-5B4F-B5A0-388C4CC97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471" y="1763486"/>
            <a:ext cx="3316384" cy="2487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BCE1A-91A4-064E-A563-443E13416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319" y="3902951"/>
            <a:ext cx="3716450" cy="279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9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6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C6F-028D-2345-912C-5A1EF5B9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examined soil nitrogen impacts in many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10394-9BCB-EB42-AF91-0D4974C9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Observational gradient studies</a:t>
            </a:r>
          </a:p>
          <a:p>
            <a:pPr lvl="1"/>
            <a:r>
              <a:rPr lang="en-US" dirty="0" err="1"/>
              <a:t>Paillassa</a:t>
            </a:r>
            <a:r>
              <a:rPr lang="en-US" dirty="0"/>
              <a:t> et al. (2020), </a:t>
            </a:r>
            <a:r>
              <a:rPr lang="en-US" dirty="0" err="1"/>
              <a:t>Perkowski</a:t>
            </a:r>
            <a:r>
              <a:rPr lang="en-US" dirty="0"/>
              <a:t> and Smith (in prep)</a:t>
            </a:r>
          </a:p>
          <a:p>
            <a:r>
              <a:rPr lang="en-US" dirty="0"/>
              <a:t>Greenhouse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(2021), Waring et al. (in review)</a:t>
            </a:r>
          </a:p>
          <a:p>
            <a:r>
              <a:rPr lang="en-US" dirty="0"/>
              <a:t>Field soil manipulation studies</a:t>
            </a:r>
          </a:p>
          <a:p>
            <a:pPr lvl="1"/>
            <a:r>
              <a:rPr lang="en-US" dirty="0" err="1"/>
              <a:t>Perkowski</a:t>
            </a:r>
            <a:r>
              <a:rPr lang="en-US" dirty="0"/>
              <a:t> et al. (in prep), Smith et al. (in prep)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D9570-6DBA-C24F-802E-2F6EFDD0E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250" y="1144588"/>
            <a:ext cx="2399684" cy="239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56755-B5A4-174B-9169-445167698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062" y="4250155"/>
            <a:ext cx="1926808" cy="192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1EB72-1693-7F42-A4B4-061C8D4786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754" y="3010481"/>
            <a:ext cx="2010992" cy="1893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85BFD-43A4-EA4A-A46D-3FC71BE065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540" y="4756134"/>
            <a:ext cx="2521120" cy="18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4C75-7E33-9B4E-980C-BE130ED9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32A4-55FE-A244-9FE1-B856B68D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5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1: Growth increases with increasing soil 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6592-737F-F142-8655-E06E8D75D996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1899" y="1690688"/>
            <a:ext cx="5468202" cy="445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079BC-4DDB-2E43-8AA3-34AFF8160E54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5F5F8-915D-B64D-BCB7-61A83D78F92C}"/>
              </a:ext>
            </a:extLst>
          </p:cNvPr>
          <p:cNvSpPr txBox="1"/>
          <p:nvPr/>
        </p:nvSpPr>
        <p:spPr>
          <a:xfrm>
            <a:off x="8911988" y="3766782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0F7AE-6403-C744-9FBD-BD4714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6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0210-D2F6-004A-AC8C-127D0A8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EECE5-6F3F-5047-8792-DC1550ED8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918" y="1792401"/>
            <a:ext cx="1440362" cy="4594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EE918-4542-8A48-AA15-8A132CD5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" y="4291379"/>
            <a:ext cx="2929719" cy="21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2: C cost to acquire N decreases with increasing soil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627C-BF47-3C46-B030-C5F83E2F7234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D7114-CB08-434B-8739-9BEB0AF29793}"/>
              </a:ext>
            </a:extLst>
          </p:cNvPr>
          <p:cNvSpPr/>
          <p:nvPr/>
        </p:nvSpPr>
        <p:spPr>
          <a:xfrm>
            <a:off x="5800299" y="1924334"/>
            <a:ext cx="1241946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F149-B9CD-9F4E-9CCC-4FCEE0E1E6E5}"/>
              </a:ext>
            </a:extLst>
          </p:cNvPr>
          <p:cNvSpPr txBox="1"/>
          <p:nvPr/>
        </p:nvSpPr>
        <p:spPr>
          <a:xfrm>
            <a:off x="9203140" y="4612944"/>
            <a:ext cx="2988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 at leaf and plant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2DB65-A72C-AF47-B801-426E53F7A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313" y="1924334"/>
            <a:ext cx="4743994" cy="46570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562330-9289-DF40-9475-A43B27CEF400}"/>
              </a:ext>
            </a:extLst>
          </p:cNvPr>
          <p:cNvCxnSpPr/>
          <p:nvPr/>
        </p:nvCxnSpPr>
        <p:spPr>
          <a:xfrm>
            <a:off x="5076967" y="3411940"/>
            <a:ext cx="1787857" cy="1364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DC8904-5C51-8A44-BD99-3BA53E15A4CA}"/>
              </a:ext>
            </a:extLst>
          </p:cNvPr>
          <p:cNvSpPr txBox="1"/>
          <p:nvPr/>
        </p:nvSpPr>
        <p:spPr>
          <a:xfrm>
            <a:off x="5095848" y="3948161"/>
            <a:ext cx="183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8% reduction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C115-ADB6-0D43-A663-0066997E74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95" y="5495138"/>
            <a:ext cx="2109027" cy="632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3E414-F43D-014F-8665-01AC51A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6" y="3018407"/>
            <a:ext cx="2479343" cy="18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7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dirty="0"/>
              <a:t>Result 3: Tissue N increases with increasing soil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DF2FA4-3393-894E-8ADE-CDF253E8AED3}"/>
              </a:ext>
            </a:extLst>
          </p:cNvPr>
          <p:cNvSpPr/>
          <p:nvPr/>
        </p:nvSpPr>
        <p:spPr>
          <a:xfrm>
            <a:off x="2717071" y="1760169"/>
            <a:ext cx="561703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B792-03B4-2E47-B666-9045375AB9AF}"/>
              </a:ext>
            </a:extLst>
          </p:cNvPr>
          <p:cNvSpPr/>
          <p:nvPr/>
        </p:nvSpPr>
        <p:spPr>
          <a:xfrm>
            <a:off x="2436219" y="1849152"/>
            <a:ext cx="842555" cy="49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1A01C-506B-734A-B669-10EACA660BFB}"/>
              </a:ext>
            </a:extLst>
          </p:cNvPr>
          <p:cNvSpPr txBox="1"/>
          <p:nvPr/>
        </p:nvSpPr>
        <p:spPr>
          <a:xfrm>
            <a:off x="9694521" y="6459637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57DBB-59D0-AB40-997D-D2F74D0B5521}"/>
              </a:ext>
            </a:extLst>
          </p:cNvPr>
          <p:cNvSpPr txBox="1"/>
          <p:nvPr/>
        </p:nvSpPr>
        <p:spPr>
          <a:xfrm>
            <a:off x="9034818" y="4735773"/>
            <a:ext cx="298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all studies</a:t>
            </a:r>
          </a:p>
        </p:txBody>
      </p:sp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F6D5FE07-3250-3A48-931A-250D0F04DD89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7" y="2173359"/>
            <a:ext cx="6587774" cy="3344094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3095E3E5-EFA2-2443-B663-2685A5E924F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390" y="5598770"/>
            <a:ext cx="8000167" cy="558025"/>
          </a:xfrm>
          <a:prstGeom prst="rect">
            <a:avLst/>
          </a:prstGeom>
        </p:spPr>
      </p:pic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BF8D9416-2F65-C74F-A202-E4CF9105691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170" y="1993530"/>
            <a:ext cx="1790191" cy="3302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925EE-1DB9-654B-8007-BDCAC9D1E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Result 4: Relative leaf N allocation to photosynthesis decreases with increasing soil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314F0-0E6D-914C-A450-820CC10D0178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686" y="2261956"/>
            <a:ext cx="6399545" cy="3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07691-4C4B-624A-BFC1-689CD921ED86}"/>
              </a:ext>
            </a:extLst>
          </p:cNvPr>
          <p:cNvSpPr txBox="1"/>
          <p:nvPr/>
        </p:nvSpPr>
        <p:spPr>
          <a:xfrm>
            <a:off x="9021170" y="4380201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*Consistent across multiple species, metrics, and growth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482FC-719D-1D4B-94B3-22B980537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7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A1A3-20BF-5240-8CC2-48DAEC51AF0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>
            <a:normAutofit/>
          </a:bodyPr>
          <a:lstStyle/>
          <a:p>
            <a:r>
              <a:rPr lang="en-US" dirty="0"/>
              <a:t>Result 5: Little to no change in per-leaf-area 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895FB-B391-A346-BAD9-B3E8BE8CB062}"/>
              </a:ext>
            </a:extLst>
          </p:cNvPr>
          <p:cNvSpPr txBox="1"/>
          <p:nvPr/>
        </p:nvSpPr>
        <p:spPr>
          <a:xfrm>
            <a:off x="8177240" y="6488668"/>
            <a:ext cx="401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Waring, </a:t>
            </a:r>
            <a:r>
              <a:rPr lang="en-US" dirty="0" err="1"/>
              <a:t>Perkowski</a:t>
            </a:r>
            <a:r>
              <a:rPr lang="en-US" dirty="0"/>
              <a:t>, and Smith (in review)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17373-24D6-B445-BDCE-0512157B7F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4751" y="1808765"/>
            <a:ext cx="3982498" cy="456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5A0DE-BBF6-094B-892F-2D6515DB5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9477" y="4458399"/>
            <a:ext cx="2320308" cy="17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89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do plants acclimate to soil nitrogen?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Reduction in N uptake costs results in bigger plants with more leaf N, but little change in per-leaf-area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0249460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impact of </a:t>
            </a:r>
            <a:r>
              <a:rPr lang="en-US" dirty="0">
                <a:solidFill>
                  <a:srgbClr val="011893"/>
                </a:solidFill>
              </a:rPr>
              <a:t>allelopathic invaders</a:t>
            </a:r>
            <a:r>
              <a:rPr lang="en-US" dirty="0"/>
              <a:t> on leaf economics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CE36-39AF-044D-ACE9-A40BD34ECC51}"/>
              </a:ext>
            </a:extLst>
          </p:cNvPr>
          <p:cNvSpPr txBox="1"/>
          <p:nvPr/>
        </p:nvSpPr>
        <p:spPr>
          <a:xfrm>
            <a:off x="9521782" y="6488668"/>
            <a:ext cx="267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8597-A984-CD40-A6FD-CDBBA3DCAB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5" y="2618137"/>
            <a:ext cx="5587724" cy="216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DDC48-8AD3-A841-9AC3-020BCF92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89" y="3161881"/>
            <a:ext cx="2918187" cy="2786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4D25-3EA2-7846-84E7-C324585B9AEF}"/>
              </a:ext>
            </a:extLst>
          </p:cNvPr>
          <p:cNvSpPr txBox="1"/>
          <p:nvPr/>
        </p:nvSpPr>
        <p:spPr>
          <a:xfrm>
            <a:off x="8827421" y="4304640"/>
            <a:ext cx="357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Allelopathic invasion (gold) increased photosynthetic N use efficiency of native plants. This response was predicted by acclimation theory.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0BF7A-DEB6-0D42-82B8-A59EE05897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604" y="5055697"/>
            <a:ext cx="1074728" cy="1432971"/>
          </a:xfrm>
          <a:prstGeom prst="rect">
            <a:avLst/>
          </a:prstGeom>
        </p:spPr>
      </p:pic>
      <p:pic>
        <p:nvPicPr>
          <p:cNvPr id="14" name="Picture 2" descr="National Science Foundation - Wikipedia">
            <a:extLst>
              <a:ext uri="{FF2B5EF4-FFF2-40B4-BE49-F238E27FC236}">
                <a16:creationId xmlns:a16="http://schemas.microsoft.com/office/drawing/2014/main" id="{8C6992B9-51A6-7440-A1C7-D3C96971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38589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39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What does acclimation mean for future terrestrial biogeochemical cycling?</a:t>
            </a:r>
          </a:p>
        </p:txBody>
      </p:sp>
    </p:spTree>
    <p:extLst>
      <p:ext uri="{BB962C8B-B14F-4D97-AF65-F5344CB8AC3E}">
        <p14:creationId xmlns:p14="http://schemas.microsoft.com/office/powerpoint/2010/main" val="1906079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D1E7-F62C-6C43-8B6B-B5087EA3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future responses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B174-CC62-484B-B3B3-DB4FB8967223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7E-6BDF-E44A-B2B3-A46348DECCF1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greater CO</a:t>
            </a:r>
            <a:r>
              <a:rPr lang="en-US" sz="3600" baseline="-250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leaf and less photorespiration</a:t>
            </a:r>
            <a:endParaRPr lang="en-US" sz="3600" baseline="-25000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2D19-ACB5-6140-870E-3399C68B0E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754032"/>
            <a:ext cx="4734636" cy="47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0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F1C36-D57B-5F42-8C0F-4125D6C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FA90AF-F2EA-D64F-85D6-0110B2807CD0}"/>
              </a:ext>
            </a:extLst>
          </p:cNvPr>
          <p:cNvSpPr/>
          <p:nvPr/>
        </p:nvSpPr>
        <p:spPr>
          <a:xfrm>
            <a:off x="1789043" y="1007165"/>
            <a:ext cx="3935896" cy="4452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29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1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generally suggests lower nitrogen demand under future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04F9A-4C87-D64A-8256-627D8BFE4C9F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DCC28-E337-934B-AE30-E577F7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21" y="1875354"/>
            <a:ext cx="4921357" cy="47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1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Let’s run a model out into the future!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D8048-DB0D-EC4D-AB09-F63C3286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65" y="4562475"/>
            <a:ext cx="688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9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increases with elevated CO</a:t>
            </a:r>
            <a:r>
              <a:rPr lang="en-US" baseline="-25000" dirty="0"/>
              <a:t>2</a:t>
            </a:r>
            <a:r>
              <a:rPr lang="en-US" dirty="0"/>
              <a:t> at lower leaf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F6323-F64E-5147-8411-7A022320D5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110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C6335-A3FC-514D-ACCA-D038729E0685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4789932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F0D-6BE1-A043-8651-56030958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reduction is due to a reduction in photosynthetic capacity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1825-3447-CC46-A2A3-AEC997407A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344" y="1690688"/>
            <a:ext cx="5167312" cy="516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2B595-2378-1A4D-90AD-CB852081E14A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6066529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DE3-F828-2443-B6EF-1FF37DDE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 savings increases long-term ecosystem carbon stocks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F0C2C9-DCBA-CFF5-4701-DF71D488B6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743" y="1691640"/>
            <a:ext cx="7380514" cy="516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C8A92-D622-0048-8F3C-CE8FA752EB2F}"/>
              </a:ext>
            </a:extLst>
          </p:cNvPr>
          <p:cNvSpPr txBox="1"/>
          <p:nvPr/>
        </p:nvSpPr>
        <p:spPr>
          <a:xfrm>
            <a:off x="10089565" y="6488668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3682302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C184-A202-8440-B91E-9B9F287C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rethink nutrient limitation in models?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427-790C-D746-BAF2-7760755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606723"/>
            <a:ext cx="6397463" cy="341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A37C-780A-B845-90C4-215B49B916D9}"/>
              </a:ext>
            </a:extLst>
          </p:cNvPr>
          <p:cNvSpPr txBox="1"/>
          <p:nvPr/>
        </p:nvSpPr>
        <p:spPr>
          <a:xfrm>
            <a:off x="7383439" y="4462817"/>
            <a:ext cx="426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“Nutrient limitation”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BF078-A951-3B41-84E9-881603994C86}"/>
              </a:ext>
            </a:extLst>
          </p:cNvPr>
          <p:cNvSpPr txBox="1"/>
          <p:nvPr/>
        </p:nvSpPr>
        <p:spPr>
          <a:xfrm>
            <a:off x="6976355" y="3441509"/>
            <a:ext cx="3446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limitation”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334CB-8E57-7A4E-BB19-F79FD5AD52DF}"/>
              </a:ext>
            </a:extLst>
          </p:cNvPr>
          <p:cNvSpPr txBox="1"/>
          <p:nvPr/>
        </p:nvSpPr>
        <p:spPr>
          <a:xfrm>
            <a:off x="10144708" y="6488668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Weider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718617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3: </a:t>
            </a:r>
            <a:r>
              <a:rPr lang="en-US" sz="5400" dirty="0"/>
              <a:t>What does acclimation mean for future terrestrial biogeochemical cycling?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FF0000"/>
                </a:solidFill>
              </a:rPr>
              <a:t>Photosynthesis will increase and per-leaf-area nutrient use will decrease</a:t>
            </a:r>
          </a:p>
        </p:txBody>
      </p:sp>
    </p:spTree>
    <p:extLst>
      <p:ext uri="{BB962C8B-B14F-4D97-AF65-F5344CB8AC3E}">
        <p14:creationId xmlns:p14="http://schemas.microsoft.com/office/powerpoint/2010/main" val="4022127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role of acclimation on future </a:t>
            </a:r>
            <a:r>
              <a:rPr lang="en-US" dirty="0">
                <a:solidFill>
                  <a:srgbClr val="011893"/>
                </a:solidFill>
              </a:rPr>
              <a:t>ecosystem feedbacks </a:t>
            </a:r>
            <a:r>
              <a:rPr lang="en-US" dirty="0"/>
              <a:t>to global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7BA28-8BF8-3B4E-8F27-1E56D951BD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" y="2060020"/>
            <a:ext cx="4916557" cy="3924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D6749-ED2D-894F-8DBC-DCF2FBB643B4}"/>
              </a:ext>
            </a:extLst>
          </p:cNvPr>
          <p:cNvCxnSpPr>
            <a:stCxn id="7" idx="3"/>
          </p:cNvCxnSpPr>
          <p:nvPr/>
        </p:nvCxnSpPr>
        <p:spPr>
          <a:xfrm flipV="1">
            <a:off x="5423453" y="4002157"/>
            <a:ext cx="1772477" cy="20266"/>
          </a:xfrm>
          <a:prstGeom prst="straightConnector1">
            <a:avLst/>
          </a:prstGeom>
          <a:ln w="76200">
            <a:solidFill>
              <a:srgbClr val="0118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F6BC7-C935-BD40-8591-211AC428312F}"/>
              </a:ext>
            </a:extLst>
          </p:cNvPr>
          <p:cNvSpPr txBox="1"/>
          <p:nvPr/>
        </p:nvSpPr>
        <p:spPr>
          <a:xfrm>
            <a:off x="5158854" y="2418401"/>
            <a:ext cx="2529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11893"/>
                </a:solidFill>
              </a:rPr>
              <a:t>Coupled </a:t>
            </a:r>
          </a:p>
          <a:p>
            <a:pPr algn="ctr"/>
            <a:r>
              <a:rPr lang="en-US" sz="2800" dirty="0">
                <a:solidFill>
                  <a:srgbClr val="011893"/>
                </a:solidFill>
              </a:rPr>
              <a:t>model-data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F7298-2357-DA42-B617-B4A9D8C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2" y="2695499"/>
            <a:ext cx="2046791" cy="41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0D424-527A-C24F-9C53-6CCDFCE8D0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5257" y="1794680"/>
            <a:ext cx="3198138" cy="4606119"/>
          </a:xfrm>
          <a:prstGeom prst="rect">
            <a:avLst/>
          </a:prstGeom>
        </p:spPr>
      </p:pic>
      <p:pic>
        <p:nvPicPr>
          <p:cNvPr id="15" name="Picture 2" descr="National Science Foundation - Wikipedia">
            <a:extLst>
              <a:ext uri="{FF2B5EF4-FFF2-40B4-BE49-F238E27FC236}">
                <a16:creationId xmlns:a16="http://schemas.microsoft.com/office/drawing/2014/main" id="{A503D187-0DA8-2F41-B7D2-1CC61F68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2126" y="5531370"/>
            <a:ext cx="1319874" cy="13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Schmidt Futures">
            <a:extLst>
              <a:ext uri="{FF2B5EF4-FFF2-40B4-BE49-F238E27FC236}">
                <a16:creationId xmlns:a16="http://schemas.microsoft.com/office/drawing/2014/main" id="{18498C7B-92E0-9647-8C81-2D26AA57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735" y="6194685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51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74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</p:spTree>
    <p:extLst>
      <p:ext uri="{BB962C8B-B14F-4D97-AF65-F5344CB8AC3E}">
        <p14:creationId xmlns:p14="http://schemas.microsoft.com/office/powerpoint/2010/main" val="27043177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706368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094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Little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920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E55436-1940-434E-8D9B-37E856C24A22}"/>
              </a:ext>
            </a:extLst>
          </p:cNvPr>
          <p:cNvSpPr/>
          <p:nvPr/>
        </p:nvSpPr>
        <p:spPr>
          <a:xfrm>
            <a:off x="2265527" y="2483893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BCE437-C59F-CA4F-A3C2-0794DFB99976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652F-386A-214D-AC06-5344098484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D130F-847F-5F45-A74F-0D1EA1E9383D}"/>
              </a:ext>
            </a:extLst>
          </p:cNvPr>
          <p:cNvSpPr/>
          <p:nvPr/>
        </p:nvSpPr>
        <p:spPr>
          <a:xfrm>
            <a:off x="6921688" y="2483892"/>
            <a:ext cx="3302759" cy="298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7156F-1FCC-0344-AC6F-1B727A5A28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8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FF5B-FAC9-BF41-88D0-B7E2F22221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770" y="2127439"/>
            <a:ext cx="4128448" cy="4128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725C4-BC74-FF45-B925-85AD917ADE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164" y="2127438"/>
            <a:ext cx="4128449" cy="412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5F7CC-341C-C14A-9B47-A3FCE87FC2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84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A30A3-1DA2-7340-93F2-A7CE855D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786261"/>
            <a:ext cx="6778497" cy="4007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FBFAD-9D41-2746-B9C4-BDFFF6201F34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A749F-F688-0248-BAA4-B0C9E12F6FA9}"/>
              </a:ext>
            </a:extLst>
          </p:cNvPr>
          <p:cNvSpPr txBox="1"/>
          <p:nvPr/>
        </p:nvSpPr>
        <p:spPr>
          <a:xfrm rot="16200000">
            <a:off x="-191012" y="3528258"/>
            <a:ext cx="491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Benefit of C</a:t>
            </a:r>
            <a:r>
              <a:rPr lang="en-US" sz="2800" baseline="-25000" dirty="0"/>
              <a:t>4</a:t>
            </a:r>
            <a:r>
              <a:rPr lang="en-US" sz="2800" dirty="0"/>
              <a:t> photosynthesis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4EEE-E375-C248-93DB-8BB18DA2AE84}"/>
              </a:ext>
            </a:extLst>
          </p:cNvPr>
          <p:cNvSpPr txBox="1"/>
          <p:nvPr/>
        </p:nvSpPr>
        <p:spPr>
          <a:xfrm>
            <a:off x="4547031" y="5668344"/>
            <a:ext cx="27381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baseline="-25000" dirty="0"/>
              <a:t>4</a:t>
            </a:r>
            <a:r>
              <a:rPr lang="en-US" sz="2800" dirty="0"/>
              <a:t> vegetation (%)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59616-7C82-7044-9AA0-F89BBE653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8" y="119976"/>
            <a:ext cx="1743856" cy="1743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6C9E8-E77C-FC40-BDC0-F1CD0713B0A7}"/>
              </a:ext>
            </a:extLst>
          </p:cNvPr>
          <p:cNvSpPr txBox="1"/>
          <p:nvPr/>
        </p:nvSpPr>
        <p:spPr>
          <a:xfrm>
            <a:off x="2907309" y="680285"/>
            <a:ext cx="5713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The model seems to work!</a:t>
            </a:r>
          </a:p>
        </p:txBody>
      </p:sp>
    </p:spTree>
    <p:extLst>
      <p:ext uri="{BB962C8B-B14F-4D97-AF65-F5344CB8AC3E}">
        <p14:creationId xmlns:p14="http://schemas.microsoft.com/office/powerpoint/2010/main" val="30693966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608" y="518551"/>
            <a:ext cx="5862810" cy="295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513A6-5FF0-774E-ACB9-F2350699004A}"/>
              </a:ext>
            </a:extLst>
          </p:cNvPr>
          <p:cNvSpPr txBox="1"/>
          <p:nvPr/>
        </p:nvSpPr>
        <p:spPr>
          <a:xfrm>
            <a:off x="9824044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376A6-7D66-B048-A5B4-570002457A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33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2B102C-48C8-7742-8339-FB85C69DA237}"/>
              </a:ext>
            </a:extLst>
          </p:cNvPr>
          <p:cNvSpPr txBox="1"/>
          <p:nvPr/>
        </p:nvSpPr>
        <p:spPr>
          <a:xfrm>
            <a:off x="9843308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(in review)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33C10-FE0C-B643-8F76-1426B824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08" y="518551"/>
            <a:ext cx="5862810" cy="615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F89D0-EEE1-5140-82DB-448A9407A1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69" y="5725091"/>
            <a:ext cx="3862316" cy="948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AC889-51B7-4944-98A4-CFCB55645066}"/>
              </a:ext>
            </a:extLst>
          </p:cNvPr>
          <p:cNvSpPr txBox="1"/>
          <p:nvPr/>
        </p:nvSpPr>
        <p:spPr>
          <a:xfrm>
            <a:off x="191069" y="2213880"/>
            <a:ext cx="3933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Relative advantage of C</a:t>
            </a:r>
            <a:r>
              <a:rPr lang="en-US" sz="2800" baseline="-25000" dirty="0">
                <a:solidFill>
                  <a:srgbClr val="011893"/>
                </a:solidFill>
              </a:rPr>
              <a:t>4</a:t>
            </a:r>
            <a:r>
              <a:rPr lang="en-US" sz="2800" dirty="0">
                <a:solidFill>
                  <a:srgbClr val="011893"/>
                </a:solidFill>
              </a:rPr>
              <a:t> physiology may decrease in the future in the Southern Great Plains</a:t>
            </a:r>
          </a:p>
        </p:txBody>
      </p:sp>
    </p:spTree>
    <p:extLst>
      <p:ext uri="{BB962C8B-B14F-4D97-AF65-F5344CB8AC3E}">
        <p14:creationId xmlns:p14="http://schemas.microsoft.com/office/powerpoint/2010/main" val="4063440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7" y="1951978"/>
            <a:ext cx="32385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care about plants?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48" y="2082394"/>
            <a:ext cx="3971352" cy="193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30" y="4367256"/>
            <a:ext cx="3098043" cy="23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37" y="4542971"/>
            <a:ext cx="3270171" cy="2108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277" y="5510687"/>
            <a:ext cx="1614379" cy="1210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39" y="1886540"/>
            <a:ext cx="3402911" cy="228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DE46-D91E-7C4E-8C20-454D942F4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71" y="4121706"/>
            <a:ext cx="3646697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2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7622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DE7-7F59-384B-ACE7-50EA5083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Looking forward</a:t>
            </a:r>
            <a:r>
              <a:rPr lang="en-US" dirty="0"/>
              <a:t>: </a:t>
            </a:r>
            <a:r>
              <a:rPr lang="en-US" dirty="0">
                <a:solidFill>
                  <a:srgbClr val="011893"/>
                </a:solidFill>
              </a:rPr>
              <a:t>model-data comparisons </a:t>
            </a:r>
            <a:r>
              <a:rPr lang="en-US" dirty="0"/>
              <a:t>for C</a:t>
            </a:r>
            <a:r>
              <a:rPr lang="en-US" baseline="-25000" dirty="0"/>
              <a:t>4</a:t>
            </a:r>
            <a:r>
              <a:rPr lang="en-US" dirty="0"/>
              <a:t> plants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6E5F9-D0B6-BE4E-BFF6-E2CC9E3D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5637"/>
            <a:ext cx="5742429" cy="2861415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45ACC68-664A-564B-A04B-CF57745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5265" y="5697052"/>
            <a:ext cx="2723320" cy="108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4EBC9-E4CE-CF4F-8725-802009FAB5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860" y="1539669"/>
            <a:ext cx="1972140" cy="1972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9F73F-0419-F048-BE34-632A41E943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992" y="3234547"/>
            <a:ext cx="2127178" cy="21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50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33113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2624" cy="4351338"/>
          </a:xfrm>
        </p:spPr>
        <p:txBody>
          <a:bodyPr>
            <a:normAutofit/>
          </a:bodyPr>
          <a:lstStyle/>
          <a:p>
            <a:r>
              <a:rPr lang="en-US" sz="4400" dirty="0"/>
              <a:t>Plants aren’t dumb!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Assuming plants don’t dynamically respond to their environment can lead to poor understanding of ecosystem functioning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C14A22FB-5EB5-0F4A-B405-0F7D97B86B09}"/>
              </a:ext>
            </a:extLst>
          </p:cNvPr>
          <p:cNvSpPr/>
          <p:nvPr/>
        </p:nvSpPr>
        <p:spPr>
          <a:xfrm>
            <a:off x="7620825" y="3043575"/>
            <a:ext cx="3732975" cy="3645243"/>
          </a:xfrm>
          <a:prstGeom prst="noSmoking">
            <a:avLst>
              <a:gd name="adj" fmla="val 5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0F9F-ECA0-2D44-8F84-C87BB603D6EA}"/>
              </a:ext>
            </a:extLst>
          </p:cNvPr>
          <p:cNvSpPr txBox="1"/>
          <p:nvPr/>
        </p:nvSpPr>
        <p:spPr>
          <a:xfrm>
            <a:off x="7935573" y="4481475"/>
            <a:ext cx="310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Dumb plants</a:t>
            </a:r>
          </a:p>
        </p:txBody>
      </p:sp>
    </p:spTree>
    <p:extLst>
      <p:ext uri="{BB962C8B-B14F-4D97-AF65-F5344CB8AC3E}">
        <p14:creationId xmlns:p14="http://schemas.microsoft.com/office/powerpoint/2010/main" val="9698221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21CC-FC52-704C-BE0A-2E233ED6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14C3-1AC8-DB4E-A580-8EB7A2B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Quantified physiological theory can: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Improve mechanistic understanding of physiological processes that underlie higher level responses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rgbClr val="011893"/>
                </a:solidFill>
              </a:rPr>
              <a:t>Produce more reliable future projections</a:t>
            </a:r>
          </a:p>
        </p:txBody>
      </p:sp>
      <p:pic>
        <p:nvPicPr>
          <p:cNvPr id="6" name="Picture 5" descr="A red flower with green leaves&#10;&#10;Description automatically generated with low confidence">
            <a:extLst>
              <a:ext uri="{FF2B5EF4-FFF2-40B4-BE49-F238E27FC236}">
                <a16:creationId xmlns:a16="http://schemas.microsoft.com/office/drawing/2014/main" id="{C4EB8DE1-6AC1-B149-8CEC-7E8C15343B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34" y="4001294"/>
            <a:ext cx="1971799" cy="2629065"/>
          </a:xfrm>
          <a:prstGeom prst="rect">
            <a:avLst/>
          </a:prstGeom>
        </p:spPr>
      </p:pic>
      <p:pic>
        <p:nvPicPr>
          <p:cNvPr id="10" name="Picture 9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78E89A93-F457-AC41-B6B6-23B00E11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2" y="4228932"/>
            <a:ext cx="3325505" cy="2494129"/>
          </a:xfrm>
          <a:prstGeom prst="rect">
            <a:avLst/>
          </a:prstGeom>
        </p:spPr>
      </p:pic>
      <p:pic>
        <p:nvPicPr>
          <p:cNvPr id="12" name="Picture 11" descr="A landscape with hills and trees&#10;&#10;Description automatically generated with low confidence">
            <a:extLst>
              <a:ext uri="{FF2B5EF4-FFF2-40B4-BE49-F238E27FC236}">
                <a16:creationId xmlns:a16="http://schemas.microsoft.com/office/drawing/2014/main" id="{1DD1925E-55CE-8642-BDD4-E0E9D18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97" y="4228933"/>
            <a:ext cx="3325504" cy="2494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B1D9F7-1F83-A541-BEE8-4FCFF2DD13D5}"/>
              </a:ext>
            </a:extLst>
          </p:cNvPr>
          <p:cNvCxnSpPr>
            <a:stCxn id="6" idx="3"/>
          </p:cNvCxnSpPr>
          <p:nvPr/>
        </p:nvCxnSpPr>
        <p:spPr>
          <a:xfrm flipV="1">
            <a:off x="2976633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ED5EFD-422B-E245-97CE-84DF21EA2A81}"/>
              </a:ext>
            </a:extLst>
          </p:cNvPr>
          <p:cNvCxnSpPr/>
          <p:nvPr/>
        </p:nvCxnSpPr>
        <p:spPr>
          <a:xfrm flipV="1">
            <a:off x="7336667" y="5315826"/>
            <a:ext cx="103452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1EC434-7566-5B42-9C59-A8B5D8F7FE38}"/>
              </a:ext>
            </a:extLst>
          </p:cNvPr>
          <p:cNvSpPr txBox="1"/>
          <p:nvPr/>
        </p:nvSpPr>
        <p:spPr>
          <a:xfrm>
            <a:off x="3108204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697E4-63D3-3747-9381-15C219E4E13F}"/>
              </a:ext>
            </a:extLst>
          </p:cNvPr>
          <p:cNvSpPr txBox="1"/>
          <p:nvPr/>
        </p:nvSpPr>
        <p:spPr>
          <a:xfrm>
            <a:off x="7524143" y="471922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solidFill>
                  <a:srgbClr val="011893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839710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ultimately lead to a better understanding of how future ecosystem services will be impacts by global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9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784D-7D13-0547-96E7-39B7B416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5164"/>
            <a:ext cx="7403610" cy="5382836"/>
          </a:xfrm>
          <a:noFill/>
        </p:spPr>
        <p:txBody>
          <a:bodyPr numCol="2">
            <a:normAutofit/>
          </a:bodyPr>
          <a:lstStyle/>
          <a:p>
            <a:r>
              <a:rPr lang="en-US" sz="1800" dirty="0"/>
              <a:t>Current lab members</a:t>
            </a:r>
            <a:endParaRPr lang="en-US" sz="1600" dirty="0"/>
          </a:p>
          <a:p>
            <a:pPr lvl="1"/>
            <a:r>
              <a:rPr lang="en-US" sz="1600" dirty="0"/>
              <a:t>Brad </a:t>
            </a:r>
            <a:r>
              <a:rPr lang="en-US" sz="1600" dirty="0" err="1"/>
              <a:t>Posch</a:t>
            </a:r>
            <a:r>
              <a:rPr lang="en-US" sz="1600" dirty="0"/>
              <a:t> (postdoc)</a:t>
            </a:r>
          </a:p>
          <a:p>
            <a:pPr lvl="1"/>
            <a:r>
              <a:rPr lang="en-US" sz="1600" dirty="0"/>
              <a:t>Evan </a:t>
            </a:r>
            <a:r>
              <a:rPr lang="en-US" sz="1600" dirty="0" err="1"/>
              <a:t>Perkowski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Zinny</a:t>
            </a:r>
            <a:r>
              <a:rPr lang="en-US" sz="1600" dirty="0"/>
              <a:t> </a:t>
            </a:r>
            <a:r>
              <a:rPr lang="en-US" sz="1600" dirty="0" err="1"/>
              <a:t>Ezekannagha</a:t>
            </a:r>
            <a:r>
              <a:rPr lang="en-US" sz="1600" dirty="0"/>
              <a:t> (PhD)</a:t>
            </a:r>
          </a:p>
          <a:p>
            <a:pPr lvl="1"/>
            <a:r>
              <a:rPr lang="en-US" sz="1600" dirty="0" err="1"/>
              <a:t>Snehanjana</a:t>
            </a:r>
            <a:r>
              <a:rPr lang="en-US" sz="1600" dirty="0"/>
              <a:t> Chatterjee (PhD)</a:t>
            </a:r>
          </a:p>
          <a:p>
            <a:pPr lvl="1"/>
            <a:r>
              <a:rPr lang="en-US" sz="1600" dirty="0"/>
              <a:t>Eve Gray (MS)</a:t>
            </a:r>
          </a:p>
          <a:p>
            <a:pPr lvl="1"/>
            <a:r>
              <a:rPr lang="en-US" sz="1600" dirty="0"/>
              <a:t>Monika Kelley (MS)</a:t>
            </a:r>
          </a:p>
          <a:p>
            <a:pPr lvl="1"/>
            <a:r>
              <a:rPr lang="en-US" sz="1600" dirty="0"/>
              <a:t>Isabella Beltran (MS)</a:t>
            </a:r>
          </a:p>
          <a:p>
            <a:r>
              <a:rPr lang="en-US" sz="1800" dirty="0"/>
              <a:t>Former lab members</a:t>
            </a:r>
          </a:p>
          <a:p>
            <a:pPr lvl="1"/>
            <a:r>
              <a:rPr lang="en-US" sz="1600" dirty="0"/>
              <a:t>Jeff </a:t>
            </a:r>
            <a:r>
              <a:rPr lang="en-US" sz="1600" dirty="0" err="1"/>
              <a:t>Chieppa</a:t>
            </a:r>
            <a:r>
              <a:rPr lang="en-US" sz="1600" dirty="0"/>
              <a:t> (postdoc; now working in industry)</a:t>
            </a:r>
          </a:p>
          <a:p>
            <a:pPr lvl="1"/>
            <a:r>
              <a:rPr lang="en-US" sz="1600" dirty="0" err="1"/>
              <a:t>Lizz</a:t>
            </a:r>
            <a:r>
              <a:rPr lang="en-US" sz="1600" dirty="0"/>
              <a:t> Waring (postdoc; now Asst. Prof at Northeastern State U)</a:t>
            </a:r>
          </a:p>
          <a:p>
            <a:pPr lvl="1"/>
            <a:r>
              <a:rPr lang="en-US" sz="1600" dirty="0"/>
              <a:t>Risa </a:t>
            </a:r>
            <a:r>
              <a:rPr lang="en-US" sz="1600" dirty="0" err="1"/>
              <a:t>McNellis</a:t>
            </a:r>
            <a:r>
              <a:rPr lang="en-US" sz="1600" dirty="0"/>
              <a:t> (MS; now at Plum Island LTER)</a:t>
            </a:r>
          </a:p>
          <a:p>
            <a:pPr lvl="1"/>
            <a:r>
              <a:rPr lang="en-US" sz="1600" dirty="0"/>
              <a:t>Helen Scott (MS; now in industry and PhD student at BU)</a:t>
            </a:r>
          </a:p>
          <a:p>
            <a:pPr lvl="1"/>
            <a:r>
              <a:rPr lang="en-US" sz="1600" dirty="0"/>
              <a:t>Abigail Bell (BS; now in industry)</a:t>
            </a:r>
          </a:p>
          <a:p>
            <a:pPr lvl="1"/>
            <a:r>
              <a:rPr lang="en-US" sz="1600" dirty="0"/>
              <a:t>Jorge Ochoa (BS; now in industry)</a:t>
            </a:r>
          </a:p>
          <a:p>
            <a:pPr lvl="1"/>
            <a:r>
              <a:rPr lang="en-US" sz="1600" dirty="0"/>
              <a:t>Too many (34) undergrads to list!</a:t>
            </a:r>
          </a:p>
          <a:p>
            <a:r>
              <a:rPr lang="en-US" sz="1900" dirty="0"/>
              <a:t>Collaborators, colleagues, and friends at TTU</a:t>
            </a:r>
          </a:p>
          <a:p>
            <a:r>
              <a:rPr lang="en-US" sz="1900" dirty="0"/>
              <a:t>Bio and TTU staff</a:t>
            </a:r>
          </a:p>
          <a:p>
            <a:r>
              <a:rPr lang="en-US" sz="1900" dirty="0"/>
              <a:t>Collaborators around the world</a:t>
            </a:r>
          </a:p>
          <a:p>
            <a:r>
              <a:rPr lang="en-US" sz="1800" dirty="0"/>
              <a:t>Funding</a:t>
            </a:r>
          </a:p>
          <a:p>
            <a:pPr lvl="1"/>
            <a:r>
              <a:rPr lang="en-US" sz="1600" dirty="0"/>
              <a:t>NSF</a:t>
            </a:r>
          </a:p>
          <a:p>
            <a:pPr lvl="1"/>
            <a:r>
              <a:rPr lang="en-US" sz="1600" dirty="0"/>
              <a:t>USDA</a:t>
            </a:r>
          </a:p>
          <a:p>
            <a:pPr lvl="1"/>
            <a:r>
              <a:rPr lang="en-US" sz="1600" dirty="0"/>
              <a:t>NPS</a:t>
            </a:r>
          </a:p>
          <a:p>
            <a:pPr lvl="1"/>
            <a:r>
              <a:rPr lang="en-US" sz="1600" dirty="0"/>
              <a:t>USGS</a:t>
            </a:r>
          </a:p>
          <a:p>
            <a:pPr lvl="1"/>
            <a:r>
              <a:rPr lang="en-US" sz="1600" dirty="0"/>
              <a:t>Schmidt Futures</a:t>
            </a:r>
          </a:p>
          <a:p>
            <a:pPr lvl="1"/>
            <a:r>
              <a:rPr lang="en-US" sz="1600" dirty="0"/>
              <a:t>Texas </a:t>
            </a:r>
            <a:r>
              <a:rPr lang="en-US" sz="1600" dirty="0" err="1"/>
              <a:t>EcoLab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9D1C-3F9C-C240-AD48-48BDCD3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80C3-6BC3-C748-A020-03EC8A98A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11" y="2901622"/>
            <a:ext cx="2291422" cy="1718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6CAB1-65AA-0648-9227-01AE95C7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105" y="450305"/>
            <a:ext cx="2340453" cy="1755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A9B3EE-9407-C54A-BD8C-366633165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964" y="1836567"/>
            <a:ext cx="2221206" cy="1665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E49E6-42A5-6E47-A75D-C38DBA0FE5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522" y="4519657"/>
            <a:ext cx="2541567" cy="1906175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3F176758-5A3C-C44F-858B-DE572F0A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316" y="5327204"/>
            <a:ext cx="711415" cy="7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DA Rural Development - Wikipedia">
            <a:extLst>
              <a:ext uri="{FF2B5EF4-FFF2-40B4-BE49-F238E27FC236}">
                <a16:creationId xmlns:a16="http://schemas.microsoft.com/office/drawing/2014/main" id="{CC1DBF71-B4CC-E048-A2D9-9FD4E0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14" y="5377214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Park Service - Wikipedia">
            <a:extLst>
              <a:ext uri="{FF2B5EF4-FFF2-40B4-BE49-F238E27FC236}">
                <a16:creationId xmlns:a16="http://schemas.microsoft.com/office/drawing/2014/main" id="{5CAECAE7-9635-CA4B-A8A9-5D3B5121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60882" y="7082037"/>
            <a:ext cx="65708" cy="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D523B7A-7C12-464C-AC78-D9B7392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314" y="6183349"/>
            <a:ext cx="14478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Park Service - Wikipedia">
            <a:extLst>
              <a:ext uri="{FF2B5EF4-FFF2-40B4-BE49-F238E27FC236}">
                <a16:creationId xmlns:a16="http://schemas.microsoft.com/office/drawing/2014/main" id="{5FE3FDCA-CF2B-884A-B4C9-B2B9A33D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934" y="5218726"/>
            <a:ext cx="648344" cy="8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hmidt Futures">
            <a:extLst>
              <a:ext uri="{FF2B5EF4-FFF2-40B4-BE49-F238E27FC236}">
                <a16:creationId xmlns:a16="http://schemas.microsoft.com/office/drawing/2014/main" id="{1E8171D0-C5BE-1B4C-8406-672F6DC6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93" y="6131188"/>
            <a:ext cx="1344930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0414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6420155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 dirty="0"/>
              <a:t>/seminar/2023_tsu</a:t>
            </a:r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2349-FF15-C04D-B3B2-5B8E7665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activities of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2946-2FA3-2E48-86F6-F76B7C0EC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5113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Role of agricultural land management in determining plant- and ecosystem-scale processes</a:t>
            </a:r>
          </a:p>
          <a:p>
            <a:pPr lvl="1"/>
            <a:r>
              <a:rPr lang="en-US" dirty="0"/>
              <a:t>Bell and Smith (2021); </a:t>
            </a:r>
            <a:r>
              <a:rPr lang="en-US" dirty="0" err="1"/>
              <a:t>McNellis</a:t>
            </a:r>
            <a:r>
              <a:rPr lang="en-US" dirty="0"/>
              <a:t> et al. (in prep); </a:t>
            </a:r>
            <a:r>
              <a:rPr lang="en-US" dirty="0" err="1"/>
              <a:t>Borus</a:t>
            </a:r>
            <a:r>
              <a:rPr lang="en-US" dirty="0"/>
              <a:t> et al. (in prep)</a:t>
            </a:r>
          </a:p>
          <a:p>
            <a:r>
              <a:rPr lang="en-US" dirty="0"/>
              <a:t>Southern pine beetle impacts on pitch pine</a:t>
            </a:r>
          </a:p>
          <a:p>
            <a:pPr lvl="1"/>
            <a:r>
              <a:rPr lang="en-US" dirty="0"/>
              <a:t>Licht and Smith (2020); Licht et al. (in review); Licht et al. (in prep)</a:t>
            </a:r>
          </a:p>
          <a:p>
            <a:r>
              <a:rPr lang="en-US" dirty="0"/>
              <a:t>Large-scale phenological observations</a:t>
            </a:r>
          </a:p>
          <a:p>
            <a:pPr lvl="1"/>
            <a:r>
              <a:rPr lang="en-US" dirty="0"/>
              <a:t>Gu et al. (2022), He et al. (2021), Wang et al. (2021), Chen et al. (2020)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National Climate Assessment for Southern Great Plains</a:t>
            </a:r>
          </a:p>
          <a:p>
            <a:pPr lvl="1"/>
            <a:r>
              <a:rPr lang="en-US" dirty="0"/>
              <a:t>McPherson et al. (in prep)</a:t>
            </a:r>
          </a:p>
          <a:p>
            <a:r>
              <a:rPr lang="en-US" dirty="0"/>
              <a:t>Course-based undergrad research experiences (CUREs)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06E6B-C6C9-F441-B546-CA0853CF21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6765" y="655093"/>
            <a:ext cx="1735662" cy="170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C013B-99FA-6A45-BBCC-2A756B2CC3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4844" y="1484194"/>
            <a:ext cx="1753737" cy="1753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B24E0-C862-2042-AED7-823798599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814" y="2755166"/>
            <a:ext cx="1222613" cy="1833919"/>
          </a:xfrm>
          <a:prstGeom prst="rect">
            <a:avLst/>
          </a:prstGeom>
        </p:spPr>
      </p:pic>
      <p:pic>
        <p:nvPicPr>
          <p:cNvPr id="7" name="Picture 10" descr="National Park Service - Wikipedia">
            <a:extLst>
              <a:ext uri="{FF2B5EF4-FFF2-40B4-BE49-F238E27FC236}">
                <a16:creationId xmlns:a16="http://schemas.microsoft.com/office/drawing/2014/main" id="{CACBB3E6-9A35-2F45-A768-276A9220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0518" y="3442553"/>
            <a:ext cx="1096247" cy="142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ACCAE-1DB1-3F43-A5FB-1F81459DBA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438" y="5033446"/>
            <a:ext cx="2515737" cy="1143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46A90-7E69-9941-8B17-BF5EE59AA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332" y="4470746"/>
            <a:ext cx="1739309" cy="22689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4" descr="USDA Rural Development - Wikipedia">
            <a:extLst>
              <a:ext uri="{FF2B5EF4-FFF2-40B4-BE49-F238E27FC236}">
                <a16:creationId xmlns:a16="http://schemas.microsoft.com/office/drawing/2014/main" id="{A77E1E64-8D4E-6343-85DF-F1300707E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3046" y="645039"/>
            <a:ext cx="1025517" cy="7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119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2042</Words>
  <Application>Microsoft Macintosh PowerPoint</Application>
  <PresentationFormat>Widescreen</PresentationFormat>
  <Paragraphs>277</Paragraphs>
  <Slides>98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Mangal</vt:lpstr>
      <vt:lpstr>Office Theme</vt:lpstr>
      <vt:lpstr>Plants aren’t dumb Using optimality theory to understand big questions in plant ecophysiology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Why do people care about plants?</vt:lpstr>
      <vt:lpstr>In other words: plants provide ecosystem services</vt:lpstr>
      <vt:lpstr>Including photosynthesis</vt:lpstr>
      <vt:lpstr>Photosynthesis provides the foundation for other services</vt:lpstr>
      <vt:lpstr>Photosynthesis is a dynamic process that is likely to be impacted by global change</vt:lpstr>
      <vt:lpstr>Our lab examines photosynthesis as a regulator of global change impacts on ecosystem services</vt:lpstr>
      <vt:lpstr>Photosynthesis is important! An example…</vt:lpstr>
      <vt:lpstr>Photosynthesis is important! An example…</vt:lpstr>
      <vt:lpstr>Photosynthesis is important! An example…</vt:lpstr>
      <vt:lpstr>Photosynthesis is important! An example…</vt:lpstr>
      <vt:lpstr>But predictions are uncertain!</vt:lpstr>
      <vt:lpstr>But predictions are uncertain!</vt:lpstr>
      <vt:lpstr>This uncertainty is driven by uncertainty in photosynthesis</vt:lpstr>
      <vt:lpstr>Why the uncertainty? Theoretical models for photosynthesis exist</vt:lpstr>
      <vt:lpstr>These produce short term responses that match data</vt:lpstr>
      <vt:lpstr>Why the uncertainty? Long-term responses differ from short-term responses due to acclimation</vt:lpstr>
      <vt:lpstr>PowerPoint Presentation</vt:lpstr>
      <vt:lpstr>Acclimation: an example</vt:lpstr>
      <vt:lpstr>Acclimation: an example</vt:lpstr>
      <vt:lpstr>Acclimation is ubiquitous and well known…</vt:lpstr>
      <vt:lpstr>…and can impact carbon cycling and climate</vt:lpstr>
      <vt:lpstr>Unfortunately, no theoretical model for photosynthetic acclimation exists</vt:lpstr>
      <vt:lpstr>Lack of theory results in…</vt:lpstr>
      <vt:lpstr>Lack of theory results in…</vt:lpstr>
      <vt:lpstr>Lack of theory results in…</vt:lpstr>
      <vt:lpstr>So, we developed a mechanistic model of photosynthetic acclimation   Based on optimization and the first principles of plant physiological theory</vt:lpstr>
      <vt:lpstr>Optimization: Least cost theory</vt:lpstr>
      <vt:lpstr>Optimal photosynthesis </vt:lpstr>
      <vt:lpstr>Optimal photosynthesis </vt:lpstr>
      <vt:lpstr>Optimal photosynthesis </vt:lpstr>
      <vt:lpstr>Optimal photosynthesis </vt:lpstr>
      <vt:lpstr>Biochemistry optimization</vt:lpstr>
      <vt:lpstr>Biochemistry trait The maximum rate of Rubisco carboxylation (Vcmax)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We can use the theory as a null model to explore acclimation mechanisms</vt:lpstr>
      <vt:lpstr>Let’s tackle some big questions in plant ecophysiology!</vt:lpstr>
      <vt:lpstr>Big questions</vt:lpstr>
      <vt:lpstr>Question 1: Is photosynthesis optimized to the environment?</vt:lpstr>
      <vt:lpstr>Global Vcmax dataset</vt:lpstr>
      <vt:lpstr>PowerPoint Presentation</vt:lpstr>
      <vt:lpstr>PowerPoint Presentation</vt:lpstr>
      <vt:lpstr>Question 1: Is photosynthesis optimized to the environment?  YES! Photosynthesis acclimates spatially as expected from optimization</vt:lpstr>
      <vt:lpstr>Looking forward: larger scale impacts of acclimation</vt:lpstr>
      <vt:lpstr>Question 2: How do plants acclimate to soil nitrogen?</vt:lpstr>
      <vt:lpstr>The lab has examined soil nitrogen impacts in many contexts</vt:lpstr>
      <vt:lpstr>What have we learned?</vt:lpstr>
      <vt:lpstr>Result 1: Growth increases with increasing soil N</vt:lpstr>
      <vt:lpstr>Result 2: C cost to acquire N decreases with increasing soil N</vt:lpstr>
      <vt:lpstr>Result 2: C cost to acquire N decreases with increasing soil N</vt:lpstr>
      <vt:lpstr>Result 3: Tissue N increases with increasing soil N</vt:lpstr>
      <vt:lpstr>Result 4: Relative leaf N allocation to photosynthesis decreases with increasing soil N</vt:lpstr>
      <vt:lpstr>Result 5: Little to no change in per-leaf-area photosynthesis</vt:lpstr>
      <vt:lpstr>Question 2: How do plants acclimate to soil nitrogen?  Reduction in N uptake costs results in bigger plants with more leaf N, but little change in per-leaf-area photosynthesis</vt:lpstr>
      <vt:lpstr>Looking forward: impact of allelopathic invaders on leaf economics</vt:lpstr>
      <vt:lpstr>Question 3: What does acclimation mean for future terrestrial biogeochemical cycling?</vt:lpstr>
      <vt:lpstr>Expected future responses</vt:lpstr>
      <vt:lpstr>PowerPoint Presentation</vt:lpstr>
      <vt:lpstr>Vcmax changes with CO2 in ways expected from optimization</vt:lpstr>
      <vt:lpstr>This generally suggests lower nitrogen demand under future conditions</vt:lpstr>
      <vt:lpstr>Let’s run a model out into the future!</vt:lpstr>
      <vt:lpstr>Photosynthesis increases with elevated CO2 at lower leaf N</vt:lpstr>
      <vt:lpstr>Leaf N reduction is due to a reduction in photosynthetic capacity</vt:lpstr>
      <vt:lpstr>Leaf N savings increases long-term ecosystem carbon stocks</vt:lpstr>
      <vt:lpstr>Need to rethink nutrient limitation in models?</vt:lpstr>
      <vt:lpstr>Question 3: What does acclimation mean for future terrestrial biogeochemical cycling?  Photosynthesis will increase and per-leaf-area nutrient use will decrease</vt:lpstr>
      <vt:lpstr>Looking forward: role of acclimation on future ecosystem feedbacks to global change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4: When is C4 photosynthesis an advantage over C3 photosynthesis?  C4 is better in hot, dry, low CO2 environments</vt:lpstr>
      <vt:lpstr>Looking forward: model-data comparisons for C4 plants</vt:lpstr>
      <vt:lpstr>Conclusions</vt:lpstr>
      <vt:lpstr>Conclusions</vt:lpstr>
      <vt:lpstr>Conclusions</vt:lpstr>
      <vt:lpstr>And ultimately lead to a better understanding of how future ecosystem services will be impacts by global change</vt:lpstr>
      <vt:lpstr>Acknowledgements</vt:lpstr>
      <vt:lpstr>PowerPoint Presentation</vt:lpstr>
      <vt:lpstr>Other activities of note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Nick Smith</cp:lastModifiedBy>
  <cp:revision>372</cp:revision>
  <cp:lastPrinted>2019-07-23T15:57:34Z</cp:lastPrinted>
  <dcterms:created xsi:type="dcterms:W3CDTF">2019-07-15T15:11:58Z</dcterms:created>
  <dcterms:modified xsi:type="dcterms:W3CDTF">2023-02-27T20:25:40Z</dcterms:modified>
</cp:coreProperties>
</file>